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D69B"/>
    <a:srgbClr val="FDF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9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269CC2-8DD6-4402-82F3-18F164A732FF}">
      <dgm:prSet/>
      <dgm:spPr/>
      <dgm:t>
        <a:bodyPr/>
        <a:lstStyle/>
        <a:p>
          <a:r>
            <a:rPr lang="en-US" baseline="0" dirty="0">
              <a:latin typeface="Calisto MT" panose="02040603050505030304" pitchFamily="18" charset="0"/>
            </a:rPr>
            <a:t>Name: Yadav Rohit k.                           Roll no: 213</a:t>
          </a:r>
        </a:p>
        <a:p>
          <a:r>
            <a:rPr lang="en-US" baseline="0" dirty="0">
              <a:latin typeface="Calisto MT" panose="02040603050505030304" pitchFamily="18" charset="0"/>
            </a:rPr>
            <a:t>Enrollment No:22002170110210      Branch: CE-4B</a:t>
          </a:r>
        </a:p>
      </dgm:t>
    </dgm:pt>
    <dgm:pt modelId="{2DAA2C1D-14F6-4BCA-B047-0B53ADD46F43}" type="sibTrans" cxnId="{813C1BD6-5A4A-43F4-8BF7-0645F72381AA}">
      <dgm:prSet/>
      <dgm:spPr/>
      <dgm:t>
        <a:bodyPr/>
        <a:lstStyle/>
        <a:p>
          <a:endParaRPr lang="en-US"/>
        </a:p>
      </dgm:t>
    </dgm:pt>
    <dgm:pt modelId="{4A8A3B18-A3DE-475C-8BF1-FB4B84DDA43B}" type="parTrans" cxnId="{813C1BD6-5A4A-43F4-8BF7-0645F72381AA}">
      <dgm:prSet/>
      <dgm:spPr/>
      <dgm:t>
        <a:bodyPr/>
        <a:lstStyle/>
        <a:p>
          <a:endParaRPr lang="en-US"/>
        </a:p>
      </dgm:t>
    </dgm:pt>
    <dgm:pt modelId="{2B87ECDB-C552-42F6-9B52-6548A18B206B}">
      <dgm:prSet/>
      <dgm:spPr/>
      <dgm:t>
        <a:bodyPr/>
        <a:lstStyle/>
        <a:p>
          <a:r>
            <a:rPr lang="en-US" baseline="0" dirty="0">
              <a:latin typeface="Calisto MT" panose="02040603050505030304" pitchFamily="18" charset="0"/>
            </a:rPr>
            <a:t>Name: Shah Viram  J.                            Roll no: 215</a:t>
          </a:r>
        </a:p>
        <a:p>
          <a:r>
            <a:rPr lang="en-US" baseline="0" dirty="0">
              <a:latin typeface="Calisto MT" panose="02040603050505030304" pitchFamily="18" charset="0"/>
            </a:rPr>
            <a:t>Enrollment No:22002170110172       Branch: CE-4B</a:t>
          </a:r>
          <a:endParaRPr lang="en-US" dirty="0">
            <a:latin typeface="Calisto MT" panose="02040603050505030304" pitchFamily="18" charset="0"/>
          </a:endParaRPr>
        </a:p>
      </dgm:t>
    </dgm:pt>
    <dgm:pt modelId="{80EFB54F-1AC8-40D9-981D-4C85160A5799}" type="sibTrans" cxnId="{91AFA996-5E3B-401C-B400-E70DBD4A4AB6}">
      <dgm:prSet/>
      <dgm:spPr/>
      <dgm:t>
        <a:bodyPr/>
        <a:lstStyle/>
        <a:p>
          <a:endParaRPr lang="en-US"/>
        </a:p>
      </dgm:t>
    </dgm:pt>
    <dgm:pt modelId="{0DC560D9-C62C-41BA-8D68-CB78933BFF0C}" type="parTrans" cxnId="{91AFA996-5E3B-401C-B400-E70DBD4A4AB6}">
      <dgm:prSet/>
      <dgm:spPr/>
      <dgm:t>
        <a:bodyPr/>
        <a:lstStyle/>
        <a:p>
          <a:endParaRPr lang="en-US"/>
        </a:p>
      </dgm:t>
    </dgm:pt>
    <dgm:pt modelId="{419DF63C-9792-4EF5-9125-1EEF4D07C33F}">
      <dgm:prSet/>
      <dgm:spPr/>
      <dgm:t>
        <a:bodyPr/>
        <a:lstStyle/>
        <a:p>
          <a:r>
            <a:rPr lang="en-US" baseline="0" dirty="0">
              <a:latin typeface="Calisto MT" panose="02040603050505030304" pitchFamily="18" charset="0"/>
            </a:rPr>
            <a:t>Name: Patel Darshil  M.                       Roll no: 226</a:t>
          </a:r>
        </a:p>
        <a:p>
          <a:r>
            <a:rPr lang="en-US" baseline="0" dirty="0">
              <a:latin typeface="Calisto MT" panose="02040603050505030304" pitchFamily="18" charset="0"/>
            </a:rPr>
            <a:t>Enrollment No:22002170110109       Branch: CE-4B</a:t>
          </a:r>
          <a:endParaRPr lang="en-US" dirty="0">
            <a:latin typeface="Calisto MT" panose="02040603050505030304" pitchFamily="18" charset="0"/>
          </a:endParaRPr>
        </a:p>
      </dgm:t>
    </dgm:pt>
    <dgm:pt modelId="{EA8773AB-BB82-4BF6-944E-80CD2086CE93}" type="sibTrans" cxnId="{024B121E-3EE5-42C9-97D1-5E0D27C29DC3}">
      <dgm:prSet/>
      <dgm:spPr/>
      <dgm:t>
        <a:bodyPr/>
        <a:lstStyle/>
        <a:p>
          <a:endParaRPr lang="en-US"/>
        </a:p>
      </dgm:t>
    </dgm:pt>
    <dgm:pt modelId="{2B95E8EF-82FE-4F54-970D-D55C9AD8EC00}" type="parTrans" cxnId="{024B121E-3EE5-42C9-97D1-5E0D27C29DC3}">
      <dgm:prSet/>
      <dgm:spPr/>
      <dgm:t>
        <a:bodyPr/>
        <a:lstStyle/>
        <a:p>
          <a:endParaRPr lang="en-US"/>
        </a:p>
      </dgm:t>
    </dgm:pt>
    <dgm:pt modelId="{1B1E513F-BEB7-483A-8F12-A8210AEF19E9}">
      <dgm:prSet/>
      <dgm:spPr/>
      <dgm:t>
        <a:bodyPr/>
        <a:lstStyle/>
        <a:p>
          <a:r>
            <a:rPr lang="en-US" baseline="0" dirty="0">
              <a:latin typeface="Calisto MT" panose="02040603050505030304" pitchFamily="18" charset="0"/>
            </a:rPr>
            <a:t>Name: Nandanvar Nisarg R.                 Roll no: 232</a:t>
          </a:r>
        </a:p>
        <a:p>
          <a:r>
            <a:rPr lang="en-US" baseline="0" dirty="0">
              <a:latin typeface="Calisto MT" panose="02040603050505030304" pitchFamily="18" charset="0"/>
            </a:rPr>
            <a:t>Enrollment No:22002170210053        Branch: IT-4B</a:t>
          </a:r>
          <a:endParaRPr lang="en-US" dirty="0">
            <a:latin typeface="Calisto MT" panose="02040603050505030304" pitchFamily="18" charset="0"/>
          </a:endParaRPr>
        </a:p>
      </dgm:t>
    </dgm:pt>
    <dgm:pt modelId="{D99C9B80-BA48-46B7-8B67-372E2AFD9E86}" type="sibTrans" cxnId="{9CD469EF-CF99-411A-B4B3-5B2C59AF684C}">
      <dgm:prSet/>
      <dgm:spPr/>
      <dgm:t>
        <a:bodyPr/>
        <a:lstStyle/>
        <a:p>
          <a:endParaRPr lang="en-US"/>
        </a:p>
      </dgm:t>
    </dgm:pt>
    <dgm:pt modelId="{DB284026-3063-4705-B72C-ADE04469BE6D}" type="parTrans" cxnId="{9CD469EF-CF99-411A-B4B3-5B2C59AF684C}">
      <dgm:prSet/>
      <dgm:spPr/>
      <dgm:t>
        <a:bodyPr/>
        <a:lstStyle/>
        <a:p>
          <a:endParaRPr lang="en-US"/>
        </a:p>
      </dgm:t>
    </dgm:pt>
    <dgm:pt modelId="{F4A56385-3827-49D1-B533-953BA75136B7}">
      <dgm:prSet/>
      <dgm:spPr/>
      <dgm:t>
        <a:bodyPr/>
        <a:lstStyle/>
        <a:p>
          <a:r>
            <a:rPr lang="en-US" baseline="0" dirty="0">
              <a:latin typeface="Calisto MT" panose="02040603050505030304" pitchFamily="18" charset="0"/>
            </a:rPr>
            <a:t>Name: Chauhan Ajay J.                         Roll no: 240</a:t>
          </a:r>
        </a:p>
        <a:p>
          <a:r>
            <a:rPr lang="en-US" baseline="0" dirty="0">
              <a:latin typeface="Calisto MT" panose="02040603050505030304" pitchFamily="18" charset="0"/>
            </a:rPr>
            <a:t>Enrollment No:22002170210008       Branch: IT-4B</a:t>
          </a:r>
          <a:endParaRPr lang="en-US" dirty="0">
            <a:latin typeface="Calisto MT" panose="02040603050505030304" pitchFamily="18" charset="0"/>
          </a:endParaRPr>
        </a:p>
      </dgm:t>
    </dgm:pt>
    <dgm:pt modelId="{E866DA3A-B427-429E-A892-4812B432ED79}" type="sibTrans" cxnId="{D572C096-14C8-487B-ABCD-6354192B80BA}">
      <dgm:prSet/>
      <dgm:spPr/>
      <dgm:t>
        <a:bodyPr/>
        <a:lstStyle/>
        <a:p>
          <a:endParaRPr lang="en-US"/>
        </a:p>
      </dgm:t>
    </dgm:pt>
    <dgm:pt modelId="{5C6E35C5-B6D6-42D4-9FF2-63E3FEC1E45F}" type="parTrans" cxnId="{D572C096-14C8-487B-ABCD-6354192B80BA}">
      <dgm:prSet/>
      <dgm:spPr/>
      <dgm:t>
        <a:bodyPr/>
        <a:lstStyle/>
        <a:p>
          <a:endParaRPr lang="en-US"/>
        </a:p>
      </dgm:t>
    </dgm:pt>
    <dgm:pt modelId="{FD56EF87-93D9-4EF9-9812-42887873E127}" type="pres">
      <dgm:prSet presAssocID="{162F69A6-0780-49EA-A6A8-3965C12489B2}" presName="vert0" presStyleCnt="0">
        <dgm:presLayoutVars>
          <dgm:dir/>
          <dgm:animOne val="branch"/>
          <dgm:animLvl val="lvl"/>
        </dgm:presLayoutVars>
      </dgm:prSet>
      <dgm:spPr/>
    </dgm:pt>
    <dgm:pt modelId="{4E1DB688-E496-4E58-B882-00A8EED0A2D3}" type="pres">
      <dgm:prSet presAssocID="{30269CC2-8DD6-4402-82F3-18F164A732FF}" presName="thickLine" presStyleLbl="alignNode1" presStyleIdx="0" presStyleCnt="5"/>
      <dgm:spPr/>
    </dgm:pt>
    <dgm:pt modelId="{4FEF4DAB-CE03-49F8-B65D-8E142909DC7E}" type="pres">
      <dgm:prSet presAssocID="{30269CC2-8DD6-4402-82F3-18F164A732FF}" presName="horz1" presStyleCnt="0"/>
      <dgm:spPr/>
    </dgm:pt>
    <dgm:pt modelId="{233FDCDE-2310-4286-8872-DEFA9D6A012F}" type="pres">
      <dgm:prSet presAssocID="{30269CC2-8DD6-4402-82F3-18F164A732FF}" presName="tx1" presStyleLbl="revTx" presStyleIdx="0" presStyleCnt="5"/>
      <dgm:spPr/>
    </dgm:pt>
    <dgm:pt modelId="{3A74EA31-148D-4CB1-AA2E-9446F9DC0814}" type="pres">
      <dgm:prSet presAssocID="{30269CC2-8DD6-4402-82F3-18F164A732FF}" presName="vert1" presStyleCnt="0"/>
      <dgm:spPr/>
    </dgm:pt>
    <dgm:pt modelId="{01CB9586-BCAA-4B7D-AF92-F8CD568B70D3}" type="pres">
      <dgm:prSet presAssocID="{2B87ECDB-C552-42F6-9B52-6548A18B206B}" presName="thickLine" presStyleLbl="alignNode1" presStyleIdx="1" presStyleCnt="5"/>
      <dgm:spPr/>
    </dgm:pt>
    <dgm:pt modelId="{73500C97-6766-492F-A9A7-D806C3DB30AE}" type="pres">
      <dgm:prSet presAssocID="{2B87ECDB-C552-42F6-9B52-6548A18B206B}" presName="horz1" presStyleCnt="0"/>
      <dgm:spPr/>
    </dgm:pt>
    <dgm:pt modelId="{7AF37C9C-869E-4544-BADB-9D217DEF1BE1}" type="pres">
      <dgm:prSet presAssocID="{2B87ECDB-C552-42F6-9B52-6548A18B206B}" presName="tx1" presStyleLbl="revTx" presStyleIdx="1" presStyleCnt="5"/>
      <dgm:spPr/>
    </dgm:pt>
    <dgm:pt modelId="{431AD648-2922-4C64-96A8-A7C8CC4EAE0E}" type="pres">
      <dgm:prSet presAssocID="{2B87ECDB-C552-42F6-9B52-6548A18B206B}" presName="vert1" presStyleCnt="0"/>
      <dgm:spPr/>
    </dgm:pt>
    <dgm:pt modelId="{8C098E0D-AF9D-4CB3-820B-8DA61D3D995F}" type="pres">
      <dgm:prSet presAssocID="{419DF63C-9792-4EF5-9125-1EEF4D07C33F}" presName="thickLine" presStyleLbl="alignNode1" presStyleIdx="2" presStyleCnt="5"/>
      <dgm:spPr/>
    </dgm:pt>
    <dgm:pt modelId="{CDBA51B8-B04C-4456-B320-B7A945D80B65}" type="pres">
      <dgm:prSet presAssocID="{419DF63C-9792-4EF5-9125-1EEF4D07C33F}" presName="horz1" presStyleCnt="0"/>
      <dgm:spPr/>
    </dgm:pt>
    <dgm:pt modelId="{B0957628-0710-475E-BCB5-9F6E8C67FDDD}" type="pres">
      <dgm:prSet presAssocID="{419DF63C-9792-4EF5-9125-1EEF4D07C33F}" presName="tx1" presStyleLbl="revTx" presStyleIdx="2" presStyleCnt="5"/>
      <dgm:spPr/>
    </dgm:pt>
    <dgm:pt modelId="{F1F82800-7A10-41F8-8DA5-FE52BD6CFD21}" type="pres">
      <dgm:prSet presAssocID="{419DF63C-9792-4EF5-9125-1EEF4D07C33F}" presName="vert1" presStyleCnt="0"/>
      <dgm:spPr/>
    </dgm:pt>
    <dgm:pt modelId="{E4B6CD84-6B5F-406F-9CA2-2DEC30BEA9E1}" type="pres">
      <dgm:prSet presAssocID="{1B1E513F-BEB7-483A-8F12-A8210AEF19E9}" presName="thickLine" presStyleLbl="alignNode1" presStyleIdx="3" presStyleCnt="5"/>
      <dgm:spPr/>
    </dgm:pt>
    <dgm:pt modelId="{D7F6D2F5-3BBD-46B9-BD81-1D54F9032F14}" type="pres">
      <dgm:prSet presAssocID="{1B1E513F-BEB7-483A-8F12-A8210AEF19E9}" presName="horz1" presStyleCnt="0"/>
      <dgm:spPr/>
    </dgm:pt>
    <dgm:pt modelId="{8900FE8E-17CE-45FF-95FB-003D11BF4804}" type="pres">
      <dgm:prSet presAssocID="{1B1E513F-BEB7-483A-8F12-A8210AEF19E9}" presName="tx1" presStyleLbl="revTx" presStyleIdx="3" presStyleCnt="5"/>
      <dgm:spPr/>
    </dgm:pt>
    <dgm:pt modelId="{DAF056BD-781D-4F11-9094-F06F5EEA2F21}" type="pres">
      <dgm:prSet presAssocID="{1B1E513F-BEB7-483A-8F12-A8210AEF19E9}" presName="vert1" presStyleCnt="0"/>
      <dgm:spPr/>
    </dgm:pt>
    <dgm:pt modelId="{0DC5E93A-FDCD-48FB-AAF7-4C5E05FFF740}" type="pres">
      <dgm:prSet presAssocID="{F4A56385-3827-49D1-B533-953BA75136B7}" presName="thickLine" presStyleLbl="alignNode1" presStyleIdx="4" presStyleCnt="5"/>
      <dgm:spPr/>
    </dgm:pt>
    <dgm:pt modelId="{6A189994-92CF-4F8E-BEDC-6B8FF78EBB95}" type="pres">
      <dgm:prSet presAssocID="{F4A56385-3827-49D1-B533-953BA75136B7}" presName="horz1" presStyleCnt="0"/>
      <dgm:spPr/>
    </dgm:pt>
    <dgm:pt modelId="{0D2CA150-188B-4A10-94B8-62F5E579BE56}" type="pres">
      <dgm:prSet presAssocID="{F4A56385-3827-49D1-B533-953BA75136B7}" presName="tx1" presStyleLbl="revTx" presStyleIdx="4" presStyleCnt="5"/>
      <dgm:spPr/>
    </dgm:pt>
    <dgm:pt modelId="{16298A57-2EAC-47E6-AA23-DD9D91E8C4AF}" type="pres">
      <dgm:prSet presAssocID="{F4A56385-3827-49D1-B533-953BA75136B7}" presName="vert1" presStyleCnt="0"/>
      <dgm:spPr/>
    </dgm:pt>
  </dgm:ptLst>
  <dgm:cxnLst>
    <dgm:cxn modelId="{09E4131D-8185-4545-B60B-14EE628085F7}" type="presOf" srcId="{162F69A6-0780-49EA-A6A8-3965C12489B2}" destId="{FD56EF87-93D9-4EF9-9812-42887873E127}" srcOrd="0" destOrd="0" presId="urn:microsoft.com/office/officeart/2008/layout/LinedList"/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828E105C-6E32-43C3-A358-4FEC1D272AF4}" type="presOf" srcId="{30269CC2-8DD6-4402-82F3-18F164A732FF}" destId="{233FDCDE-2310-4286-8872-DEFA9D6A012F}" srcOrd="0" destOrd="0" presId="urn:microsoft.com/office/officeart/2008/layout/LinedList"/>
    <dgm:cxn modelId="{4A426874-6328-4809-B5DB-206A039BF6B5}" type="presOf" srcId="{1B1E513F-BEB7-483A-8F12-A8210AEF19E9}" destId="{8900FE8E-17CE-45FF-95FB-003D11BF4804}" srcOrd="0" destOrd="0" presId="urn:microsoft.com/office/officeart/2008/layout/Line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70DE35AA-08DF-4EBE-ACA3-60F13B447767}" type="presOf" srcId="{F4A56385-3827-49D1-B533-953BA75136B7}" destId="{0D2CA150-188B-4A10-94B8-62F5E579BE56}" srcOrd="0" destOrd="0" presId="urn:microsoft.com/office/officeart/2008/layout/LinedList"/>
    <dgm:cxn modelId="{DCB832C2-FE10-44A4-B914-3BDEB63E8384}" type="presOf" srcId="{2B87ECDB-C552-42F6-9B52-6548A18B206B}" destId="{7AF37C9C-869E-4544-BADB-9D217DEF1BE1}" srcOrd="0" destOrd="0" presId="urn:microsoft.com/office/officeart/2008/layout/LinedList"/>
    <dgm:cxn modelId="{1AAB3AC6-1FB9-4699-98F3-D43F83FD8430}" type="presOf" srcId="{419DF63C-9792-4EF5-9125-1EEF4D07C33F}" destId="{B0957628-0710-475E-BCB5-9F6E8C67FDDD}" srcOrd="0" destOrd="0" presId="urn:microsoft.com/office/officeart/2008/layout/LinedList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9A4A929B-AEF3-47CF-B8C3-518D19D89D96}" type="presParOf" srcId="{FD56EF87-93D9-4EF9-9812-42887873E127}" destId="{4E1DB688-E496-4E58-B882-00A8EED0A2D3}" srcOrd="0" destOrd="0" presId="urn:microsoft.com/office/officeart/2008/layout/LinedList"/>
    <dgm:cxn modelId="{5C798A75-15E1-4FAB-8A84-42440E592232}" type="presParOf" srcId="{FD56EF87-93D9-4EF9-9812-42887873E127}" destId="{4FEF4DAB-CE03-49F8-B65D-8E142909DC7E}" srcOrd="1" destOrd="0" presId="urn:microsoft.com/office/officeart/2008/layout/LinedList"/>
    <dgm:cxn modelId="{D65C87D2-14C8-4207-ADFA-FC715BF435D5}" type="presParOf" srcId="{4FEF4DAB-CE03-49F8-B65D-8E142909DC7E}" destId="{233FDCDE-2310-4286-8872-DEFA9D6A012F}" srcOrd="0" destOrd="0" presId="urn:microsoft.com/office/officeart/2008/layout/LinedList"/>
    <dgm:cxn modelId="{9B67F58E-4091-43C6-AEF3-C62C3643DE0F}" type="presParOf" srcId="{4FEF4DAB-CE03-49F8-B65D-8E142909DC7E}" destId="{3A74EA31-148D-4CB1-AA2E-9446F9DC0814}" srcOrd="1" destOrd="0" presId="urn:microsoft.com/office/officeart/2008/layout/LinedList"/>
    <dgm:cxn modelId="{2D429039-1C53-477B-9810-60C299BEA205}" type="presParOf" srcId="{FD56EF87-93D9-4EF9-9812-42887873E127}" destId="{01CB9586-BCAA-4B7D-AF92-F8CD568B70D3}" srcOrd="2" destOrd="0" presId="urn:microsoft.com/office/officeart/2008/layout/LinedList"/>
    <dgm:cxn modelId="{BC3DAFE1-1A1D-4B26-8145-DAABEFBD8171}" type="presParOf" srcId="{FD56EF87-93D9-4EF9-9812-42887873E127}" destId="{73500C97-6766-492F-A9A7-D806C3DB30AE}" srcOrd="3" destOrd="0" presId="urn:microsoft.com/office/officeart/2008/layout/LinedList"/>
    <dgm:cxn modelId="{ABEE3038-5B04-4E5E-A629-46FB5243D5DD}" type="presParOf" srcId="{73500C97-6766-492F-A9A7-D806C3DB30AE}" destId="{7AF37C9C-869E-4544-BADB-9D217DEF1BE1}" srcOrd="0" destOrd="0" presId="urn:microsoft.com/office/officeart/2008/layout/LinedList"/>
    <dgm:cxn modelId="{B9009570-745C-4200-B742-1A2C185EB1C8}" type="presParOf" srcId="{73500C97-6766-492F-A9A7-D806C3DB30AE}" destId="{431AD648-2922-4C64-96A8-A7C8CC4EAE0E}" srcOrd="1" destOrd="0" presId="urn:microsoft.com/office/officeart/2008/layout/LinedList"/>
    <dgm:cxn modelId="{7D4FA0FE-E720-483C-B6CB-532C85C3CC30}" type="presParOf" srcId="{FD56EF87-93D9-4EF9-9812-42887873E127}" destId="{8C098E0D-AF9D-4CB3-820B-8DA61D3D995F}" srcOrd="4" destOrd="0" presId="urn:microsoft.com/office/officeart/2008/layout/LinedList"/>
    <dgm:cxn modelId="{29F147C5-7B0D-4C95-A17B-34BD10F2FC8E}" type="presParOf" srcId="{FD56EF87-93D9-4EF9-9812-42887873E127}" destId="{CDBA51B8-B04C-4456-B320-B7A945D80B65}" srcOrd="5" destOrd="0" presId="urn:microsoft.com/office/officeart/2008/layout/LinedList"/>
    <dgm:cxn modelId="{FE172B73-9812-45C5-9E6E-05DF5C7EBE3D}" type="presParOf" srcId="{CDBA51B8-B04C-4456-B320-B7A945D80B65}" destId="{B0957628-0710-475E-BCB5-9F6E8C67FDDD}" srcOrd="0" destOrd="0" presId="urn:microsoft.com/office/officeart/2008/layout/LinedList"/>
    <dgm:cxn modelId="{353D59AB-88BE-41C2-888B-524154AB6081}" type="presParOf" srcId="{CDBA51B8-B04C-4456-B320-B7A945D80B65}" destId="{F1F82800-7A10-41F8-8DA5-FE52BD6CFD21}" srcOrd="1" destOrd="0" presId="urn:microsoft.com/office/officeart/2008/layout/LinedList"/>
    <dgm:cxn modelId="{9271CF38-ECBB-4CF6-B4C8-7D1AF8493771}" type="presParOf" srcId="{FD56EF87-93D9-4EF9-9812-42887873E127}" destId="{E4B6CD84-6B5F-406F-9CA2-2DEC30BEA9E1}" srcOrd="6" destOrd="0" presId="urn:microsoft.com/office/officeart/2008/layout/LinedList"/>
    <dgm:cxn modelId="{FC0E7F50-6653-473E-8676-E8A358C6CCD7}" type="presParOf" srcId="{FD56EF87-93D9-4EF9-9812-42887873E127}" destId="{D7F6D2F5-3BBD-46B9-BD81-1D54F9032F14}" srcOrd="7" destOrd="0" presId="urn:microsoft.com/office/officeart/2008/layout/LinedList"/>
    <dgm:cxn modelId="{47F5DBCD-19AB-4C68-8571-C4B1A0988192}" type="presParOf" srcId="{D7F6D2F5-3BBD-46B9-BD81-1D54F9032F14}" destId="{8900FE8E-17CE-45FF-95FB-003D11BF4804}" srcOrd="0" destOrd="0" presId="urn:microsoft.com/office/officeart/2008/layout/LinedList"/>
    <dgm:cxn modelId="{59D314C2-F5B6-4BCF-B46F-C6BBDCF1264E}" type="presParOf" srcId="{D7F6D2F5-3BBD-46B9-BD81-1D54F9032F14}" destId="{DAF056BD-781D-4F11-9094-F06F5EEA2F21}" srcOrd="1" destOrd="0" presId="urn:microsoft.com/office/officeart/2008/layout/LinedList"/>
    <dgm:cxn modelId="{C2EA6E52-C549-44A7-8027-CD188B72F633}" type="presParOf" srcId="{FD56EF87-93D9-4EF9-9812-42887873E127}" destId="{0DC5E93A-FDCD-48FB-AAF7-4C5E05FFF740}" srcOrd="8" destOrd="0" presId="urn:microsoft.com/office/officeart/2008/layout/LinedList"/>
    <dgm:cxn modelId="{90948608-8739-469D-BD5F-BAAA62BDBC56}" type="presParOf" srcId="{FD56EF87-93D9-4EF9-9812-42887873E127}" destId="{6A189994-92CF-4F8E-BEDC-6B8FF78EBB95}" srcOrd="9" destOrd="0" presId="urn:microsoft.com/office/officeart/2008/layout/LinedList"/>
    <dgm:cxn modelId="{7A00153A-55EB-45CE-A972-950A0C0FF4BD}" type="presParOf" srcId="{6A189994-92CF-4F8E-BEDC-6B8FF78EBB95}" destId="{0D2CA150-188B-4A10-94B8-62F5E579BE56}" srcOrd="0" destOrd="0" presId="urn:microsoft.com/office/officeart/2008/layout/LinedList"/>
    <dgm:cxn modelId="{F0E4F6F1-2493-4D5B-8FA0-76C9CA0E36F6}" type="presParOf" srcId="{6A189994-92CF-4F8E-BEDC-6B8FF78EBB95}" destId="{16298A57-2EAC-47E6-AA23-DD9D91E8C4A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DB688-E496-4E58-B882-00A8EED0A2D3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FDCDE-2310-4286-8872-DEFA9D6A012F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Name: Yadav Rohit k.                           Roll no: 213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Enrollment No:22002170110210      Branch: CE-4B</a:t>
          </a:r>
        </a:p>
      </dsp:txBody>
      <dsp:txXfrm>
        <a:off x="0" y="623"/>
        <a:ext cx="6492875" cy="1020830"/>
      </dsp:txXfrm>
    </dsp:sp>
    <dsp:sp modelId="{01CB9586-BCAA-4B7D-AF92-F8CD568B70D3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1550"/>
            <a:satOff val="-2481"/>
            <a:lumOff val="1275"/>
            <a:alphaOff val="0"/>
          </a:schemeClr>
        </a:solidFill>
        <a:ln w="12700" cap="flat" cmpd="sng" algn="ctr">
          <a:solidFill>
            <a:schemeClr val="accent2">
              <a:hueOff val="-361550"/>
              <a:satOff val="-2481"/>
              <a:lumOff val="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37C9C-869E-4544-BADB-9D217DEF1BE1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Name: Shah Viram  J.                            Roll no: 215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Enrollment No:22002170110172       Branch: CE-4B</a:t>
          </a:r>
          <a:endParaRPr lang="en-US" sz="2200" kern="1200" dirty="0">
            <a:latin typeface="Calisto MT" panose="02040603050505030304" pitchFamily="18" charset="0"/>
          </a:endParaRPr>
        </a:p>
      </dsp:txBody>
      <dsp:txXfrm>
        <a:off x="0" y="1021453"/>
        <a:ext cx="6492875" cy="1020830"/>
      </dsp:txXfrm>
    </dsp:sp>
    <dsp:sp modelId="{8C098E0D-AF9D-4CB3-820B-8DA61D3D995F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3100"/>
            <a:satOff val="-4962"/>
            <a:lumOff val="2549"/>
            <a:alphaOff val="0"/>
          </a:schemeClr>
        </a:solidFill>
        <a:ln w="12700" cap="flat" cmpd="sng" algn="ctr">
          <a:solidFill>
            <a:schemeClr val="accent2">
              <a:hueOff val="-723100"/>
              <a:satOff val="-4962"/>
              <a:lumOff val="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57628-0710-475E-BCB5-9F6E8C67FDDD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Name: Patel Darshil  M.                       Roll no: 226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Enrollment No:22002170110109       Branch: CE-4B</a:t>
          </a:r>
          <a:endParaRPr lang="en-US" sz="2200" kern="1200" dirty="0">
            <a:latin typeface="Calisto MT" panose="02040603050505030304" pitchFamily="18" charset="0"/>
          </a:endParaRPr>
        </a:p>
      </dsp:txBody>
      <dsp:txXfrm>
        <a:off x="0" y="2042284"/>
        <a:ext cx="6492875" cy="1020830"/>
      </dsp:txXfrm>
    </dsp:sp>
    <dsp:sp modelId="{E4B6CD84-6B5F-406F-9CA2-2DEC30BEA9E1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84650"/>
            <a:satOff val="-7443"/>
            <a:lumOff val="3824"/>
            <a:alphaOff val="0"/>
          </a:schemeClr>
        </a:solidFill>
        <a:ln w="12700" cap="flat" cmpd="sng" algn="ctr">
          <a:solidFill>
            <a:schemeClr val="accent2">
              <a:hueOff val="-1084650"/>
              <a:satOff val="-7443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0FE8E-17CE-45FF-95FB-003D11BF4804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Name: Nandanvar Nisarg R.                 Roll no: 232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Enrollment No:22002170210053        Branch: IT-4B</a:t>
          </a:r>
          <a:endParaRPr lang="en-US" sz="2200" kern="1200" dirty="0">
            <a:latin typeface="Calisto MT" panose="02040603050505030304" pitchFamily="18" charset="0"/>
          </a:endParaRPr>
        </a:p>
      </dsp:txBody>
      <dsp:txXfrm>
        <a:off x="0" y="3063115"/>
        <a:ext cx="6492875" cy="1020830"/>
      </dsp:txXfrm>
    </dsp:sp>
    <dsp:sp modelId="{0DC5E93A-FDCD-48FB-AAF7-4C5E05FFF740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2700" cap="flat" cmpd="sng" algn="ctr">
          <a:solidFill>
            <a:schemeClr val="accent2">
              <a:hueOff val="-1446200"/>
              <a:satOff val="-9924"/>
              <a:lumOff val="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CA150-188B-4A10-94B8-62F5E579BE56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Name: Chauhan Ajay J.                         Roll no: 240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Calisto MT" panose="02040603050505030304" pitchFamily="18" charset="0"/>
            </a:rPr>
            <a:t>Enrollment No:22002170210008       Branch: IT-4B</a:t>
          </a:r>
          <a:endParaRPr lang="en-US" sz="2200" kern="1200" dirty="0">
            <a:latin typeface="Calisto MT" panose="02040603050505030304" pitchFamily="18" charset="0"/>
          </a:endParaRPr>
        </a:p>
      </dsp:txBody>
      <dsp:txXfrm>
        <a:off x="0" y="4083946"/>
        <a:ext cx="6492875" cy="1020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A241-69DB-1247-F703-EF87AC974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6A1EB-9251-A24E-27BD-CC26DC46F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A47F6-964B-2ECD-3566-B9A79C29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EB32-AE2A-48D4-D390-8DB3BF35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4DE53-1584-DB52-4653-3B3A135F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8274-F53B-04D8-B92F-AA3F987E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05A32-850E-592F-AFAE-38011B477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5AA1C-E00B-60AC-564A-9FBDB02E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BB42-911C-2640-1A78-E4376117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42FEA-C35B-8FA6-3FD7-8B5B0331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6E15B3-632E-B709-AD1D-313A062F6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A31AE-BB4E-3708-EB25-F3C143723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8406E-51BC-E716-0A11-D43F76DB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EACBD-D9FB-1563-6D50-488BF082D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34707-2C6E-3AED-F8C1-FC4B46E80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0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0729-55AB-4905-1079-EB293FE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A0D4A-E379-1986-EA24-0E078157E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70132-1854-CC52-FBA8-72DA7682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EEEF3-A5A2-7EAD-99E1-A3FECCE5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DB801-FE8E-EE6A-2A7F-A191B430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9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2220-AD34-61EF-0C2E-457E72864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25F1B-EEC8-F89E-D09A-057835A5D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F6B57-B5F2-2183-7C3B-8CA59E00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5A481-3DF8-EC98-2A37-2B44EA82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E7EBB-03FC-3F90-1CE9-E86D35C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1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2919-A96C-8828-954E-AD9E3FAB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0024-7543-1481-2D44-4B7D62317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BE2E4-B0A3-7A30-CA4C-33B7D6787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82DDA-BC8A-1CBE-5554-12FF9EE3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A028A-110F-CE18-A5FA-17ACA073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86E88-AB86-8B6F-F557-AABE8DB7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8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9E93-1748-0DDD-C923-75AF0B31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F8FC9-4191-004E-8260-77DD3F49B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34AE8-9809-C230-8300-98D4A50C1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BC282-0BE8-6F0D-F426-093EFA392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C90DF-2ABE-4437-1DBB-70C7CFE36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FF6D3D-FE82-9407-DD90-A71D0733A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68B9-5AEE-B047-8A5F-6ABA3530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2B6EA-B182-0339-627D-99DD85DF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8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1656-2577-D490-DB0C-5C20E8CB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7AB84-9366-F12E-BC14-445AAF94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0BAED-9FA9-CE7E-CE5C-B9F2EEC2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BE6F5-2D18-3E48-0D5F-ED93051A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4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6D2AC-634A-E6BD-C93C-F89ED2D7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FAD3A-8710-59A8-1560-A6290D347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37504-3676-9033-442A-A887C88E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6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1F76-EB56-71FA-92F0-ED25A1F5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D487-2332-8470-ACBC-A82F1DC09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1D259-791E-F4F2-C54D-72F7A5938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19A56-96AE-2140-B84E-AE32945D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D3A5C-C942-978D-52BA-FB5D8897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84809-62CE-3C49-5485-64BBB285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3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EF05-6170-23DD-F459-5AEF3FD8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F85E8-8FD7-DA54-D561-B4FAA5309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2E7CE-9596-EE7B-CA79-6AD383F8F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FA26B-24D3-2A80-E579-33C16D15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7FC19-9FB2-E7E3-9EA5-6D6B5D4D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0DEDA-26B4-4F2B-B8B2-32457B07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5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DEEFC-99F0-E6AD-809A-88509D8D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74BBE-D54E-939D-D984-C5AFCE1DB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EF88D-0BE6-F637-7896-4C2B22252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AB09B-745A-4BFD-939A-AE52C5171F6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66806-09BF-D87F-82F3-A6CCA7EEE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91AE0-675B-A8B6-B0BF-98865618E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023B5-AFEA-4D81-8BF0-55399FE97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6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 /><Relationship Id="rId13" Type="http://schemas.openxmlformats.org/officeDocument/2006/relationships/image" Target="../media/image5.png" /><Relationship Id="rId18" Type="http://schemas.openxmlformats.org/officeDocument/2006/relationships/image" Target="../media/image6.png" /><Relationship Id="rId3" Type="http://schemas.microsoft.com/office/2007/relationships/hdphoto" Target="../media/hdphoto1.wdp" /><Relationship Id="rId21" Type="http://schemas.openxmlformats.org/officeDocument/2006/relationships/image" Target="../media/image7.png" /><Relationship Id="rId7" Type="http://schemas.openxmlformats.org/officeDocument/2006/relationships/image" Target="../media/image3.png" /><Relationship Id="rId12" Type="http://schemas.openxmlformats.org/officeDocument/2006/relationships/image" Target="../media/image4.png" /><Relationship Id="rId17" Type="http://schemas.openxmlformats.org/officeDocument/2006/relationships/slide" Target="slide6.xml" /><Relationship Id="rId2" Type="http://schemas.openxmlformats.org/officeDocument/2006/relationships/image" Target="../media/image1.png" /><Relationship Id="rId16" Type="http://schemas.openxmlformats.org/officeDocument/2006/relationships/image" Target="../media/image6.png" /><Relationship Id="rId20" Type="http://schemas.openxmlformats.org/officeDocument/2006/relationships/slide" Target="slide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.png" /><Relationship Id="rId11" Type="http://schemas.openxmlformats.org/officeDocument/2006/relationships/slide" Target="slide4.xml" /><Relationship Id="rId24" Type="http://schemas.openxmlformats.org/officeDocument/2006/relationships/image" Target="../media/image8.png" /><Relationship Id="rId5" Type="http://schemas.openxmlformats.org/officeDocument/2006/relationships/hyperlink" Target="https://creativecommons.org/licenses/by-sa/3.0/" TargetMode="External" /><Relationship Id="rId15" Type="http://schemas.openxmlformats.org/officeDocument/2006/relationships/image" Target="../media/image5.png" /><Relationship Id="rId23" Type="http://schemas.openxmlformats.org/officeDocument/2006/relationships/slide" Target="slide2.xml" /><Relationship Id="rId10" Type="http://schemas.openxmlformats.org/officeDocument/2006/relationships/image" Target="../media/image4.png" /><Relationship Id="rId19" Type="http://schemas.openxmlformats.org/officeDocument/2006/relationships/image" Target="../media/image7.png" /><Relationship Id="rId4" Type="http://schemas.openxmlformats.org/officeDocument/2006/relationships/hyperlink" Target="https://www.electronics-lab.com/ourpcb-published-article-choose-pcb-substrate-material/high-tech-electronic-pcb-printed-circuit-board-with-processor-and-microchips-3d-illustration/" TargetMode="External" /><Relationship Id="rId9" Type="http://schemas.openxmlformats.org/officeDocument/2006/relationships/image" Target="../media/image3.png" /><Relationship Id="rId14" Type="http://schemas.openxmlformats.org/officeDocument/2006/relationships/slide" Target="slide5.xml" /><Relationship Id="rId22" Type="http://schemas.openxmlformats.org/officeDocument/2006/relationships/image" Target="../media/image8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7" Type="http://schemas.openxmlformats.org/officeDocument/2006/relationships/image" Target="../media/image2.png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emebe.info/tag/hdd/" TargetMode="External" /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0.gif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1.gif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image" Target="../media/image13.jpeg" /><Relationship Id="rId7" Type="http://schemas.openxmlformats.org/officeDocument/2006/relationships/hyperlink" Target="https://www.navigaweb.net/2020/06/differenze-tra-ssd-cosa-significa-slc.html" TargetMode="External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5.jpg" /><Relationship Id="rId5" Type="http://schemas.openxmlformats.org/officeDocument/2006/relationships/hyperlink" Target="https://pxhere.com/fr/photo/1599937" TargetMode="External" /><Relationship Id="rId4" Type="http://schemas.openxmlformats.org/officeDocument/2006/relationships/image" Target="../media/image14.jp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pamanyu.in/works/2015/thankyou-birthday" TargetMode="External" /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7.xml" /><Relationship Id="rId4" Type="http://schemas.openxmlformats.org/officeDocument/2006/relationships/hyperlink" Target="https://creativecommons.org/licenses/by-nc-sa/3.0/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17CFC-9019-47B6-681E-2A1AB70AC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07" b="12507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02AA26-725C-0362-ABFD-698F3F917361}"/>
              </a:ext>
            </a:extLst>
          </p:cNvPr>
          <p:cNvCxnSpPr>
            <a:cxnSpLocks/>
          </p:cNvCxnSpPr>
          <p:nvPr/>
        </p:nvCxnSpPr>
        <p:spPr>
          <a:xfrm flipH="1">
            <a:off x="4250751" y="1918391"/>
            <a:ext cx="1035959" cy="60259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03F9D-20E7-7C0F-2B66-44F6036917F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004102" y="1859265"/>
            <a:ext cx="1584392" cy="4538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951CEB-F57B-B6D7-423E-DB8C880C64FD}"/>
              </a:ext>
            </a:extLst>
          </p:cNvPr>
          <p:cNvCxnSpPr>
            <a:cxnSpLocks/>
          </p:cNvCxnSpPr>
          <p:nvPr/>
        </p:nvCxnSpPr>
        <p:spPr>
          <a:xfrm flipH="1" flipV="1">
            <a:off x="4193155" y="3579742"/>
            <a:ext cx="1296821" cy="11444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65375A-F222-5311-27A8-B11F5BB0A48F}"/>
              </a:ext>
            </a:extLst>
          </p:cNvPr>
          <p:cNvCxnSpPr>
            <a:cxnSpLocks/>
          </p:cNvCxnSpPr>
          <p:nvPr/>
        </p:nvCxnSpPr>
        <p:spPr>
          <a:xfrm flipH="1">
            <a:off x="6887798" y="3093140"/>
            <a:ext cx="2060091" cy="173535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BBED7C4-5A8D-5EC0-5234-4FC9EA150016}"/>
              </a:ext>
            </a:extLst>
          </p:cNvPr>
          <p:cNvCxnSpPr>
            <a:cxnSpLocks/>
          </p:cNvCxnSpPr>
          <p:nvPr/>
        </p:nvCxnSpPr>
        <p:spPr>
          <a:xfrm flipH="1" flipV="1">
            <a:off x="9791742" y="3265929"/>
            <a:ext cx="266658" cy="109942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DB2BCB-E9AC-F4A4-D628-E870442BAC8F}"/>
              </a:ext>
            </a:extLst>
          </p:cNvPr>
          <p:cNvCxnSpPr>
            <a:cxnSpLocks/>
          </p:cNvCxnSpPr>
          <p:nvPr/>
        </p:nvCxnSpPr>
        <p:spPr>
          <a:xfrm flipH="1">
            <a:off x="2469256" y="3702170"/>
            <a:ext cx="478133" cy="95042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74D373EA-254C-3C58-8617-86B0CF67DA5D}"/>
              </a:ext>
            </a:extLst>
          </p:cNvPr>
          <p:cNvSpPr txBox="1"/>
          <p:nvPr/>
        </p:nvSpPr>
        <p:spPr>
          <a:xfrm>
            <a:off x="2206561" y="1656866"/>
            <a:ext cx="245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   INTRODUCTION</a:t>
            </a:r>
            <a:endParaRPr lang="en-US" sz="1800" b="1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CDDC5AF-890A-CA3F-7E1D-F5F880DE7364}"/>
              </a:ext>
            </a:extLst>
          </p:cNvPr>
          <p:cNvSpPr txBox="1"/>
          <p:nvPr/>
        </p:nvSpPr>
        <p:spPr>
          <a:xfrm>
            <a:off x="1179762" y="6334491"/>
            <a:ext cx="2578987" cy="380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PRESENTED BY</a:t>
            </a:r>
            <a:endParaRPr lang="en-US" sz="1800" b="1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1B6274-F205-5F67-A10F-16F5AD74FB5E}"/>
              </a:ext>
            </a:extLst>
          </p:cNvPr>
          <p:cNvSpPr txBox="1"/>
          <p:nvPr/>
        </p:nvSpPr>
        <p:spPr>
          <a:xfrm>
            <a:off x="5013800" y="172068"/>
            <a:ext cx="278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 HARD DISK DRIVE</a:t>
            </a:r>
            <a:endParaRPr lang="en-US" sz="1800" b="1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223AE17-44A6-8CC6-BAE2-8DE6CB36CAB3}"/>
              </a:ext>
            </a:extLst>
          </p:cNvPr>
          <p:cNvSpPr txBox="1"/>
          <p:nvPr/>
        </p:nvSpPr>
        <p:spPr>
          <a:xfrm>
            <a:off x="4825545" y="6203788"/>
            <a:ext cx="281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 SOLID STATE DRIVE</a:t>
            </a:r>
            <a:endParaRPr lang="en-US" sz="1800" b="1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97D02E5-7330-7700-F39B-9BF65684DBBE}"/>
              </a:ext>
            </a:extLst>
          </p:cNvPr>
          <p:cNvSpPr txBox="1"/>
          <p:nvPr/>
        </p:nvSpPr>
        <p:spPr>
          <a:xfrm>
            <a:off x="8665802" y="636176"/>
            <a:ext cx="278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IN" b="1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COMPARISON</a:t>
            </a:r>
            <a:endParaRPr lang="en-US" sz="1800" b="1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6844CD-A710-9A3A-1509-FB0C29A70695}"/>
              </a:ext>
            </a:extLst>
          </p:cNvPr>
          <p:cNvSpPr txBox="1"/>
          <p:nvPr/>
        </p:nvSpPr>
        <p:spPr>
          <a:xfrm>
            <a:off x="9496212" y="6203788"/>
            <a:ext cx="223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sto MT" panose="02040603050505030304" pitchFamily="18" charset="0"/>
              </a:rPr>
              <a:t>CONCLUSION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9808AF8-15FC-469F-BCA9-C161EA5908B0}"/>
              </a:ext>
            </a:extLst>
          </p:cNvPr>
          <p:cNvSpPr txBox="1"/>
          <p:nvPr/>
        </p:nvSpPr>
        <p:spPr>
          <a:xfrm>
            <a:off x="20" y="6856718"/>
            <a:ext cx="12191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electronics-lab.com/ourpcb-published-article-choose-pcb-substrate-material/high-tech-electronic-pcb-printed-circuit-board-with-processor-and-microchips-3d-illustrati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290663-C937-1F21-B9DC-35AD0049E8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11093497" y="134872"/>
            <a:ext cx="999027" cy="1021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87A905-07EA-5619-47AE-BFCC13143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5" r="1"/>
          <a:stretch/>
        </p:blipFill>
        <p:spPr>
          <a:xfrm>
            <a:off x="4711154" y="2697262"/>
            <a:ext cx="3284781" cy="1143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CB4C34-44E9-5B83-BBEE-9266727F2C83}"/>
              </a:ext>
            </a:extLst>
          </p:cNvPr>
          <p:cNvSpPr txBox="1"/>
          <p:nvPr/>
        </p:nvSpPr>
        <p:spPr>
          <a:xfrm>
            <a:off x="4878" y="172068"/>
            <a:ext cx="3044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Calisto MT" panose="02040603050505030304" pitchFamily="18" charset="0"/>
              </a:rPr>
              <a:t>         </a:t>
            </a:r>
            <a:r>
              <a:rPr lang="en-US" sz="2400" b="1" u="sng" dirty="0">
                <a:solidFill>
                  <a:srgbClr val="FFFF00"/>
                </a:solidFill>
                <a:latin typeface="Calisto MT" panose="02040603050505030304" pitchFamily="18" charset="0"/>
              </a:rPr>
              <a:t>WHAT</a:t>
            </a:r>
            <a:br>
              <a:rPr lang="en-US" sz="2400" b="1" dirty="0">
                <a:solidFill>
                  <a:srgbClr val="FFFF00"/>
                </a:solidFill>
                <a:latin typeface="Calisto MT" panose="02040603050505030304" pitchFamily="18" charset="0"/>
              </a:rPr>
            </a:br>
            <a:r>
              <a:rPr lang="en-US" sz="2400" b="1" dirty="0">
                <a:solidFill>
                  <a:srgbClr val="FFFF00"/>
                </a:solidFill>
                <a:latin typeface="Calisto MT" panose="02040603050505030304" pitchFamily="18" charset="0"/>
              </a:rPr>
              <a:t>             </a:t>
            </a:r>
            <a:r>
              <a:rPr lang="en-US" sz="2400" b="1" u="sng" dirty="0">
                <a:solidFill>
                  <a:srgbClr val="FFFF00"/>
                </a:solidFill>
                <a:latin typeface="Calisto MT" panose="02040603050505030304" pitchFamily="18" charset="0"/>
              </a:rPr>
              <a:t>IS</a:t>
            </a:r>
            <a:br>
              <a:rPr lang="en-US" sz="2400" b="1" dirty="0">
                <a:solidFill>
                  <a:srgbClr val="FFFF00"/>
                </a:solidFill>
                <a:latin typeface="Calisto MT" panose="02040603050505030304" pitchFamily="18" charset="0"/>
              </a:rPr>
            </a:br>
            <a:r>
              <a:rPr lang="en-US" sz="2400" b="1" dirty="0">
                <a:solidFill>
                  <a:srgbClr val="FFFF00"/>
                </a:solidFill>
                <a:latin typeface="Calisto MT" panose="02040603050505030304" pitchFamily="18" charset="0"/>
              </a:rPr>
              <a:t>  </a:t>
            </a:r>
            <a:r>
              <a:rPr lang="en-US" sz="2400" b="1" u="sng" dirty="0">
                <a:solidFill>
                  <a:srgbClr val="FFFF00"/>
                </a:solidFill>
                <a:latin typeface="Calisto MT" panose="02040603050505030304" pitchFamily="18" charset="0"/>
              </a:rPr>
              <a:t>HDD</a:t>
            </a:r>
            <a:r>
              <a:rPr lang="en-US" sz="2400" b="1" dirty="0">
                <a:solidFill>
                  <a:srgbClr val="FFFF00"/>
                </a:solidFill>
                <a:latin typeface="Calisto MT" panose="02040603050505030304" pitchFamily="18" charset="0"/>
              </a:rPr>
              <a:t> </a:t>
            </a:r>
            <a:r>
              <a:rPr lang="en-US" sz="2400" b="1" u="sng" dirty="0">
                <a:solidFill>
                  <a:srgbClr val="FFFF00"/>
                </a:solidFill>
                <a:latin typeface="Calisto MT" panose="02040603050505030304" pitchFamily="18" charset="0"/>
              </a:rPr>
              <a:t>AND</a:t>
            </a:r>
            <a:r>
              <a:rPr lang="en-US" sz="2400" b="1" dirty="0">
                <a:solidFill>
                  <a:srgbClr val="FFFF00"/>
                </a:solidFill>
                <a:latin typeface="Calisto MT" panose="02040603050505030304" pitchFamily="18" charset="0"/>
              </a:rPr>
              <a:t> </a:t>
            </a:r>
            <a:r>
              <a:rPr lang="en-US" sz="2400" b="1" u="sng" dirty="0">
                <a:solidFill>
                  <a:srgbClr val="FFFF00"/>
                </a:solidFill>
                <a:latin typeface="Calisto MT" panose="02040603050505030304" pitchFamily="18" charset="0"/>
              </a:rPr>
              <a:t>SSD ?</a:t>
            </a:r>
            <a:endParaRPr lang="en-US" sz="2400" b="1" u="sng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BB16A67-F8E0-9267-CFBC-B4C7D8583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3295546"/>
                  </p:ext>
                </p:extLst>
              </p:nvPr>
            </p:nvGraphicFramePr>
            <p:xfrm>
              <a:off x="2612545" y="2115747"/>
              <a:ext cx="1817153" cy="1888263"/>
            </p:xfrm>
            <a:graphic>
              <a:graphicData uri="http://schemas.microsoft.com/office/powerpoint/2016/slidezoom">
                <pslz:sldZm>
                  <pslz:sldZmObj sldId="258" cId="3553995221">
                    <pslz:zmPr id="{0983FC42-8E45-4582-BE88-0BBC43D98003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17153" cy="1888263"/>
                        </a:xfrm>
                        <a:prstGeom prst="rect">
                          <a:avLst/>
                        </a:prstGeom>
                        <a:effectLst>
                          <a:glow rad="635000">
                            <a:schemeClr val="accent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BB16A67-F8E0-9267-CFBC-B4C7D8583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545" y="2115747"/>
                <a:ext cx="1817153" cy="1888263"/>
              </a:xfrm>
              <a:prstGeom prst="rect">
                <a:avLst/>
              </a:prstGeom>
              <a:effectLst>
                <a:glow rad="635000">
                  <a:schemeClr val="accent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26B2EEB3-8458-9091-A608-62CB828CE7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5480978"/>
                  </p:ext>
                </p:extLst>
              </p:nvPr>
            </p:nvGraphicFramePr>
            <p:xfrm>
              <a:off x="5172319" y="713468"/>
              <a:ext cx="1902048" cy="1982512"/>
            </p:xfrm>
            <a:graphic>
              <a:graphicData uri="http://schemas.microsoft.com/office/powerpoint/2016/slidezoom">
                <pslz:sldZm>
                  <pslz:sldZmObj sldId="259" cId="3185544234">
                    <pslz:zmPr id="{1E4C8793-F800-461D-AC7C-52AE2CD079FF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02048" cy="1982512"/>
                        </a:xfrm>
                        <a:prstGeom prst="rect">
                          <a:avLst/>
                        </a:prstGeom>
                        <a:effectLst>
                          <a:glow rad="635000">
                            <a:schemeClr val="accent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6B2EEB3-8458-9091-A608-62CB828CE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2319" y="713468"/>
                <a:ext cx="1902048" cy="1982512"/>
              </a:xfrm>
              <a:prstGeom prst="rect">
                <a:avLst/>
              </a:prstGeom>
              <a:effectLst>
                <a:glow rad="635000">
                  <a:schemeClr val="accent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54C35583-B27D-CCC4-6184-C230C51592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2582340"/>
                  </p:ext>
                </p:extLst>
              </p:nvPr>
            </p:nvGraphicFramePr>
            <p:xfrm>
              <a:off x="5091991" y="4313009"/>
              <a:ext cx="2121884" cy="1714500"/>
            </p:xfrm>
            <a:graphic>
              <a:graphicData uri="http://schemas.microsoft.com/office/powerpoint/2016/slidezoom">
                <pslz:sldZm>
                  <pslz:sldZmObj sldId="260" cId="3897450746">
                    <pslz:zmPr id="{830C4832-6033-42C3-9AAC-51E85F490B79}" imageType="cover" transitionDur="1000" showBg="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21884" cy="1714500"/>
                        </a:xfrm>
                        <a:prstGeom prst="rect">
                          <a:avLst/>
                        </a:prstGeom>
                        <a:effectLst>
                          <a:glow rad="635000">
                            <a:schemeClr val="accent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54C35583-B27D-CCC4-6184-C230C51592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1991" y="4313009"/>
                <a:ext cx="2121884" cy="1714500"/>
              </a:xfrm>
              <a:prstGeom prst="rect">
                <a:avLst/>
              </a:prstGeom>
              <a:effectLst>
                <a:glow rad="635000">
                  <a:schemeClr val="accent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F1214CFD-EBC3-A9FB-4287-BC94EA34DA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3994440"/>
                  </p:ext>
                </p:extLst>
              </p:nvPr>
            </p:nvGraphicFramePr>
            <p:xfrm>
              <a:off x="8588494" y="1274501"/>
              <a:ext cx="1963618" cy="2077189"/>
            </p:xfrm>
            <a:graphic>
              <a:graphicData uri="http://schemas.microsoft.com/office/powerpoint/2016/slidezoom">
                <pslz:sldZm>
                  <pslz:sldZmObj sldId="261" cId="1670094439">
                    <pslz:zmPr id="{565A6F09-D529-47B4-884A-E98674B02660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3618" cy="20771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0">
                            <a:schemeClr val="accent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F1214CFD-EBC3-A9FB-4287-BC94EA34DA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8494" y="1274501"/>
                <a:ext cx="1963618" cy="2077189"/>
              </a:xfrm>
              <a:prstGeom prst="rect">
                <a:avLst/>
              </a:prstGeom>
              <a:ln w="3175">
                <a:noFill/>
              </a:ln>
              <a:effectLst>
                <a:glow rad="635000">
                  <a:schemeClr val="accent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63EBA2D9-4D15-DA6A-3685-39BA63BD24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217924"/>
                  </p:ext>
                </p:extLst>
              </p:nvPr>
            </p:nvGraphicFramePr>
            <p:xfrm>
              <a:off x="9450396" y="4258456"/>
              <a:ext cx="1733920" cy="1714500"/>
            </p:xfrm>
            <a:graphic>
              <a:graphicData uri="http://schemas.microsoft.com/office/powerpoint/2016/slidezoom">
                <pslz:sldZm>
                  <pslz:sldZmObj sldId="262" cId="2221716942">
                    <pslz:zmPr id="{0A2DF746-1DDA-4214-80BE-AAD93FB7C86D}" imageType="cover" transitionDur="1000" showBg="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3920" cy="1714500"/>
                        </a:xfrm>
                        <a:prstGeom prst="rect">
                          <a:avLst/>
                        </a:prstGeom>
                        <a:effectLst>
                          <a:glow rad="635000">
                            <a:schemeClr val="accent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63EBA2D9-4D15-DA6A-3685-39BA63BD24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0396" y="4258456"/>
                <a:ext cx="1733920" cy="1714500"/>
              </a:xfrm>
              <a:prstGeom prst="rect">
                <a:avLst/>
              </a:prstGeom>
              <a:effectLst>
                <a:glow rad="635000">
                  <a:schemeClr val="accent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BB851DBE-FE3A-B8FB-3666-2F36CF829B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7599949"/>
                  </p:ext>
                </p:extLst>
              </p:nvPr>
            </p:nvGraphicFramePr>
            <p:xfrm>
              <a:off x="1315628" y="4535034"/>
              <a:ext cx="1731146" cy="1714500"/>
            </p:xfrm>
            <a:graphic>
              <a:graphicData uri="http://schemas.microsoft.com/office/powerpoint/2016/slidezoom">
                <pslz:sldZm>
                  <pslz:sldZmObj sldId="257" cId="4080338747">
                    <pslz:zmPr id="{7E7D9E51-90D4-42D8-8CA4-EC969C6599BB}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1146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glow rad="635000">
                            <a:schemeClr val="accent1">
                              <a:alpha val="40000"/>
                            </a:schemeClr>
                          </a:glow>
                          <a:outerShdw blurRad="44450" dist="27940" dir="5400000" algn="ctr">
                            <a:srgbClr val="000000">
                              <a:alpha val="32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BB851DBE-FE3A-B8FB-3666-2F36CF829B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5628" y="4535034"/>
                <a:ext cx="1731146" cy="1714500"/>
              </a:xfrm>
              <a:prstGeom prst="rect">
                <a:avLst/>
              </a:prstGeom>
              <a:ln w="3175">
                <a:noFill/>
              </a:ln>
              <a:effectLst>
                <a:glow rad="635000">
                  <a:schemeClr val="accent1">
                    <a:alpha val="40000"/>
                  </a:schemeClr>
                </a:glow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666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25C57A6-556F-1B5B-3740-31BA43609584}"/>
              </a:ext>
            </a:extLst>
          </p:cNvPr>
          <p:cNvSpPr txBox="1">
            <a:spLocks/>
          </p:cNvSpPr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Calisto MT" panose="02040603050505030304" pitchFamily="18" charset="0"/>
              </a:rPr>
              <a:t>  </a:t>
            </a:r>
            <a:r>
              <a:rPr lang="en-US" sz="3200" b="1" kern="1200" dirty="0">
                <a:solidFill>
                  <a:srgbClr val="FFFFFF"/>
                </a:solidFill>
                <a:latin typeface="Calisto MT" panose="02040603050505030304" pitchFamily="18" charset="0"/>
              </a:rPr>
              <a:t>PRESENTED</a:t>
            </a:r>
            <a:br>
              <a:rPr lang="en-US" sz="4000" b="1" kern="1200" dirty="0">
                <a:solidFill>
                  <a:srgbClr val="FFFFFF"/>
                </a:solidFill>
                <a:latin typeface="Calisto MT" panose="02040603050505030304" pitchFamily="18" charset="0"/>
              </a:rPr>
            </a:br>
            <a:r>
              <a:rPr lang="en-US" sz="4000" b="1" kern="1200" dirty="0">
                <a:solidFill>
                  <a:srgbClr val="FFFFFF"/>
                </a:solidFill>
                <a:latin typeface="Calisto MT" panose="02040603050505030304" pitchFamily="18" charset="0"/>
              </a:rPr>
              <a:t>BY</a:t>
            </a:r>
            <a:r>
              <a:rPr lang="en-US" sz="4000" kern="1200" dirty="0">
                <a:solidFill>
                  <a:srgbClr val="FFFFFF"/>
                </a:solidFill>
                <a:latin typeface="Calisto MT" panose="02040603050505030304" pitchFamily="18" charset="0"/>
              </a:rPr>
              <a:t>:-</a:t>
            </a:r>
            <a:br>
              <a:rPr lang="en-US" sz="4000" kern="1200" dirty="0">
                <a:solidFill>
                  <a:srgbClr val="FFFFFF"/>
                </a:solidFill>
                <a:latin typeface="Calisto MT" panose="02040603050505030304" pitchFamily="18" charset="0"/>
              </a:rPr>
            </a:br>
            <a:endParaRPr lang="en-US" sz="4000" kern="1200" dirty="0">
              <a:solidFill>
                <a:srgbClr val="FFFFFF"/>
              </a:solidFill>
              <a:latin typeface="Calisto MT" panose="02040603050505030304" pitchFamily="18" charset="0"/>
            </a:endParaRPr>
          </a:p>
        </p:txBody>
      </p:sp>
      <p:graphicFrame>
        <p:nvGraphicFramePr>
          <p:cNvPr id="12" name="Content Placeholder 2" descr="List Content Placeholder">
            <a:extLst>
              <a:ext uri="{FF2B5EF4-FFF2-40B4-BE49-F238E27FC236}">
                <a16:creationId xmlns:a16="http://schemas.microsoft.com/office/drawing/2014/main" id="{43BE1A07-6DD6-0321-10E3-5CC737ABA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59231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CD8F268-9964-6857-CC9F-F5F211740D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124278" y="175168"/>
            <a:ext cx="999027" cy="1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FB94C2E-06C9-26EF-7DB9-9A444C2C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en-IN" sz="4000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INTRODUCTION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23DB248-346A-054C-50D2-7A77A1C42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851" y="2217343"/>
            <a:ext cx="9879590" cy="3959619"/>
          </a:xfrm>
          <a:blipFill dpi="0" rotWithShape="1">
            <a:blip r:embed="rId2">
              <a:alphaModFix amt="34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/>
          <a:p>
            <a:pPr lvl="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alisto MT" panose="02040603050505030304" pitchFamily="18" charset="0"/>
              </a:rPr>
              <a:t>Data storage continues to be a battle between HDD (Hard Disk Drive) and the SSD (Solid State Drive).</a:t>
            </a:r>
          </a:p>
          <a:p>
            <a:pPr lvl="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alisto MT" panose="02040603050505030304" pitchFamily="18" charset="0"/>
              </a:rPr>
              <a:t>HDDs and SSDs used for storage inside desktops and laptops.</a:t>
            </a:r>
          </a:p>
          <a:p>
            <a:pPr lvl="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alisto MT" panose="02040603050505030304" pitchFamily="18" charset="0"/>
              </a:rPr>
              <a:t>There's a place for storage drives inside servers, external storage boxes, and NAS devices.</a:t>
            </a:r>
          </a:p>
          <a:p>
            <a:pPr lvl="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715F2-4D94-50D4-0493-7DAC0224BE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11203161" y="127131"/>
            <a:ext cx="999027" cy="1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9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8" name="Rectangle 105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4307B-7744-73E3-9214-1F746F2D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 b="1">
                <a:latin typeface="Raleway black" panose="020B0604020202020204" pitchFamily="2" charset="0"/>
                <a:cs typeface="Arial" panose="020B0604020202020204" pitchFamily="34" charset="0"/>
              </a:rPr>
              <a:t>HARD DISK     DRIVE</a:t>
            </a:r>
            <a:endParaRPr lang="en-US" sz="3600" b="1">
              <a:latin typeface="Raleway black" pitchFamily="2" charset="0"/>
            </a:endParaRPr>
          </a:p>
        </p:txBody>
      </p:sp>
      <p:sp>
        <p:nvSpPr>
          <p:cNvPr id="489" name="Rectangle 10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10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5162B-9BC9-8301-3661-2953261E7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r="21553"/>
          <a:stretch/>
        </p:blipFill>
        <p:spPr>
          <a:xfrm>
            <a:off x="697705" y="650494"/>
            <a:ext cx="5385096" cy="5324142"/>
          </a:xfrm>
          <a:prstGeom prst="rect">
            <a:avLst/>
          </a:prstGeom>
        </p:spPr>
      </p:pic>
      <p:sp>
        <p:nvSpPr>
          <p:cNvPr id="491" name="Rectangle 1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ontent Placeholder 8">
            <a:extLst>
              <a:ext uri="{FF2B5EF4-FFF2-40B4-BE49-F238E27FC236}">
                <a16:creationId xmlns:a16="http://schemas.microsoft.com/office/drawing/2014/main" id="{B56A90B9-B5BD-4E1F-37D0-560C25A17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noProof="1">
                <a:latin typeface="Calisto MT" panose="02040603050505030304" pitchFamily="18" charset="0"/>
              </a:rPr>
              <a:t>A hard disk drive (HDD) is a non-volatile storage device that stores and retrieves digital data using magnetic storage technology.</a:t>
            </a:r>
          </a:p>
          <a:p>
            <a:r>
              <a:rPr lang="en-US" sz="1800" noProof="1">
                <a:latin typeface="Calisto MT" panose="02040603050505030304" pitchFamily="18" charset="0"/>
              </a:rPr>
              <a:t>While not as fast as SSDs</a:t>
            </a:r>
          </a:p>
          <a:p>
            <a:r>
              <a:rPr lang="en-US" sz="1800" noProof="1">
                <a:latin typeface="Calisto MT" panose="02040603050505030304" pitchFamily="18" charset="0"/>
              </a:rPr>
              <a:t>HDDs are much cheaper and come in far bigger sizes, up to 22TB.</a:t>
            </a:r>
          </a:p>
          <a:p>
            <a:endParaRPr lang="en-US" sz="1800" dirty="0"/>
          </a:p>
        </p:txBody>
      </p:sp>
      <p:sp>
        <p:nvSpPr>
          <p:cNvPr id="492" name="Rectangle 1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1A66D-4027-592C-2E0A-358B1C259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11093497" y="134872"/>
            <a:ext cx="999027" cy="1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4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4307B-7744-73E3-9214-1F746F2D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 b="1" dirty="0">
                <a:latin typeface="Raleway black" panose="020B0604020202020204" pitchFamily="2" charset="0"/>
                <a:cs typeface="Arial" panose="020B0604020202020204" pitchFamily="34" charset="0"/>
              </a:rPr>
              <a:t>SOLID STATE DRIVE</a:t>
            </a:r>
            <a:endParaRPr lang="en-US" sz="3600" b="1" dirty="0">
              <a:latin typeface="Raleway black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933067C8-45B6-CE41-6E72-A469E1DF6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6" r="18836"/>
          <a:stretch/>
        </p:blipFill>
        <p:spPr>
          <a:xfrm>
            <a:off x="631790" y="650494"/>
            <a:ext cx="5580324" cy="5324142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8">
            <a:extLst>
              <a:ext uri="{FF2B5EF4-FFF2-40B4-BE49-F238E27FC236}">
                <a16:creationId xmlns:a16="http://schemas.microsoft.com/office/drawing/2014/main" id="{74B4EC48-600D-265C-209F-65EFF74DE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Calisto MT" panose="02040603050505030304" pitchFamily="18" charset="0"/>
              </a:rPr>
              <a:t>A solid-state drive (SSD) is a non-volatile storage device that stores and retrieves digital data using NAND-based flash memory technology.</a:t>
            </a:r>
          </a:p>
          <a:p>
            <a:r>
              <a:rPr lang="en-US" sz="1800" dirty="0">
                <a:latin typeface="Calisto MT" panose="02040603050505030304" pitchFamily="18" charset="0"/>
              </a:rPr>
              <a:t>These chips offer fast read and write speeds, making SSDs a fast data storage medium. </a:t>
            </a:r>
          </a:p>
          <a:p>
            <a:r>
              <a:rPr lang="en-US" sz="1800" dirty="0">
                <a:latin typeface="Calisto MT" panose="02040603050505030304" pitchFamily="18" charset="0"/>
              </a:rPr>
              <a:t>There are no moving parts in an SSD, which means that they are silent when in use and are not susceptible to damage from vibrations and impacts.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5714-67AA-4A77-9F42-ED19F2E0F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11093497" y="134872"/>
            <a:ext cx="999027" cy="1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5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307B-7744-73E3-9214-1F746F2D74C8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3"/>
            <a:tile tx="0" ty="0" sx="100000" sy="100000" flip="none" algn="tl"/>
          </a:blipFill>
        </p:spPr>
        <p:txBody>
          <a:bodyPr/>
          <a:lstStyle/>
          <a:p>
            <a:r>
              <a:rPr lang="en-IN" sz="4400" b="1" dirty="0">
                <a:latin typeface="Raleway black" panose="020B0604020202020204" pitchFamily="2" charset="0"/>
                <a:cs typeface="Arial" panose="020B0604020202020204" pitchFamily="34" charset="0"/>
              </a:rPr>
              <a:t>  </a:t>
            </a:r>
            <a:r>
              <a:rPr lang="en-IN" b="1" dirty="0">
                <a:latin typeface="Raleway black" panose="020B0604020202020204" pitchFamily="2" charset="0"/>
                <a:cs typeface="Arial" panose="020B0604020202020204" pitchFamily="34" charset="0"/>
              </a:rPr>
              <a:t>COMPARISON</a:t>
            </a:r>
            <a:endParaRPr lang="en-US" sz="4400" b="1" dirty="0">
              <a:latin typeface="Raleway black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BDB4D-0865-E3B1-0B93-68572D54A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0748"/>
            <a:ext cx="5157787" cy="994327"/>
          </a:xfrm>
        </p:spPr>
        <p:txBody>
          <a:bodyPr>
            <a:noAutofit/>
          </a:bodyPr>
          <a:lstStyle/>
          <a:p>
            <a:endParaRPr lang="en-US" sz="2800" u="sng" dirty="0">
              <a:latin typeface="Calisto MT" panose="02040603050505030304" pitchFamily="18" charset="0"/>
            </a:endParaRPr>
          </a:p>
          <a:p>
            <a:endParaRPr lang="en-US" sz="2800" u="sng" dirty="0">
              <a:latin typeface="Calisto MT" panose="02040603050505030304" pitchFamily="18" charset="0"/>
            </a:endParaRPr>
          </a:p>
          <a:p>
            <a:r>
              <a:rPr lang="en-US" sz="2800" u="sng" dirty="0">
                <a:latin typeface="Calisto MT" panose="02040603050505030304" pitchFamily="18" charset="0"/>
              </a:rPr>
              <a:t>HDD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805333-EBC3-8AF1-3E9A-3EC20FB6F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4">
              <a:alphaModFix amt="53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Max Capacity: 22TB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Cost Per GB: 3 to 4 Rupees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Read/Write Speed: 250MB/S(At 7200 RPM)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Noise Output: Low Level Ticking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Power Consumption: 8W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Lifespan: 3-5 Years</a:t>
            </a:r>
          </a:p>
          <a:p>
            <a:endParaRPr lang="en-US" sz="2400" b="1" dirty="0">
              <a:latin typeface="Calisto MT" panose="0204060305050503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22F558-839F-4585-E0A5-52D2910A0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u="sng" dirty="0">
                <a:latin typeface="Calisto MT" panose="02040603050505030304" pitchFamily="18" charset="0"/>
              </a:rPr>
              <a:t>SSD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345A25-9D47-FEC6-1815-26061380C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blipFill dpi="0" rotWithShape="1">
            <a:blip r:embed="rId6">
              <a:alphaModFix amt="45000"/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Max Capacity: 4TB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Cost Per GB: 7 to 9 Rupees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Read/Write Speed: 3000-7000 MB/S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Noise Output: Silient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Power Consumption: 2W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noProof="1">
                <a:latin typeface="Calisto MT" panose="02040603050505030304" pitchFamily="18" charset="0"/>
              </a:rPr>
              <a:t>Lifespan: 8-12 Years</a:t>
            </a:r>
          </a:p>
          <a:p>
            <a:pPr marL="457200" indent="-457200">
              <a:buFont typeface="+mj-lt"/>
              <a:buAutoNum type="arabicParenR"/>
            </a:pPr>
            <a:endParaRPr lang="en-US" sz="2400" b="1" dirty="0">
              <a:latin typeface="Calisto MT" panose="02040603050505030304" pitchFamily="18" charset="0"/>
            </a:endParaRPr>
          </a:p>
          <a:p>
            <a:endParaRPr lang="en-US" sz="2400" b="1" dirty="0">
              <a:latin typeface="Calisto MT" panose="02040603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4500F6-BAA1-56C9-C75D-99E598E406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10160000" y="565990"/>
            <a:ext cx="999027" cy="1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9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4307B-7744-73E3-9214-1F746F2D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3" y="649675"/>
            <a:ext cx="4539864" cy="777148"/>
          </a:xfrm>
        </p:spPr>
        <p:txBody>
          <a:bodyPr anchor="t"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Raleway black" pitchFamily="2" charset="0"/>
              </a:rPr>
              <a:t>CONCLUSION</a:t>
            </a:r>
            <a:br>
              <a:rPr lang="en-US" sz="2200" b="1">
                <a:solidFill>
                  <a:schemeClr val="bg1"/>
                </a:solidFill>
                <a:latin typeface="Raleway black" pitchFamily="2" charset="0"/>
              </a:rPr>
            </a:br>
            <a:endParaRPr lang="en-US" sz="2200" b="1" dirty="0">
              <a:solidFill>
                <a:schemeClr val="bg1"/>
              </a:solidFill>
              <a:latin typeface="Raleway black" pitchFamily="2" charset="0"/>
            </a:endParaRPr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12448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גרפיקה 14" descr="Gavel with solid fill">
            <a:extLst>
              <a:ext uri="{FF2B5EF4-FFF2-40B4-BE49-F238E27FC236}">
                <a16:creationId xmlns:a16="http://schemas.microsoft.com/office/drawing/2014/main" id="{BAEA8735-FBA4-C678-FAD3-9D1A6698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64945" y="1687225"/>
            <a:ext cx="4284420" cy="428442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3B339DB-2058-ACA2-8C0E-86B3EC39D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022" y="1447788"/>
            <a:ext cx="4293333" cy="4763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sto MT" panose="02040603050505030304" pitchFamily="18" charset="0"/>
              </a:rPr>
              <a:t>SSD is better than HDD   Why??</a:t>
            </a:r>
          </a:p>
          <a:p>
            <a:r>
              <a:rPr lang="en-US" sz="1700" dirty="0">
                <a:latin typeface="Calisto MT" panose="02040603050505030304" pitchFamily="18" charset="0"/>
              </a:rPr>
              <a:t>SSDs are much faster than HDDs</a:t>
            </a:r>
          </a:p>
          <a:p>
            <a:r>
              <a:rPr lang="en-US" sz="1700" dirty="0">
                <a:latin typeface="Calisto MT" panose="02040603050505030304" pitchFamily="18" charset="0"/>
              </a:rPr>
              <a:t>SSDs are more durable than HDDs because they have no moving parts that can break.</a:t>
            </a:r>
          </a:p>
          <a:p>
            <a:r>
              <a:rPr lang="en-US" sz="1700" dirty="0">
                <a:latin typeface="Calisto MT" panose="02040603050505030304" pitchFamily="18" charset="0"/>
              </a:rPr>
              <a:t>SSDs use less power than HDDs because they don't have to spin a disk to access data.</a:t>
            </a:r>
          </a:p>
          <a:p>
            <a:r>
              <a:rPr lang="en-US" sz="1700" dirty="0">
                <a:latin typeface="Calisto MT" panose="02040603050505030304" pitchFamily="18" charset="0"/>
              </a:rPr>
              <a:t>SSDs are much smaller and lighter than HDDs</a:t>
            </a:r>
          </a:p>
          <a:p>
            <a:endParaRPr lang="en-US"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C16CC-5F58-DDA6-0FCD-068F63791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11093497" y="134872"/>
            <a:ext cx="999027" cy="1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1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412B3B-318F-03E6-F9B5-5A028F138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855" b="121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FFF2E-0804-102F-8AFE-C20FBBAEFA61}"/>
              </a:ext>
            </a:extLst>
          </p:cNvPr>
          <p:cNvSpPr txBox="1"/>
          <p:nvPr/>
        </p:nvSpPr>
        <p:spPr>
          <a:xfrm>
            <a:off x="9751908" y="6657945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upamanyu.in/works/2015/thankyou-birthda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4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407</TotalTime>
  <Words>441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INTRODUCTION </vt:lpstr>
      <vt:lpstr>HARD DISK     DRIVE</vt:lpstr>
      <vt:lpstr>SOLID STATE DRIVE</vt:lpstr>
      <vt:lpstr>  COMPARISON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YADAV</dc:creator>
  <cp:lastModifiedBy>ROHIT YADAV</cp:lastModifiedBy>
  <cp:revision>46</cp:revision>
  <dcterms:created xsi:type="dcterms:W3CDTF">2023-03-13T11:32:18Z</dcterms:created>
  <dcterms:modified xsi:type="dcterms:W3CDTF">2024-01-16T10:05:57Z</dcterms:modified>
</cp:coreProperties>
</file>